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74" r:id="rId17"/>
    <p:sldId id="273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837A-B0A0-FE44-D069-9F9A9E969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C64AA-156B-1293-3DAA-9C1A9A8F4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39A4E-C04F-138E-8A66-62B1FD44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1131-4D24-45ED-A032-ACA52ADA42A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DD297-1C5F-4424-83E5-45DC1338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C8807-EFB1-1F42-4597-08095BA8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66D7-A642-40A7-AC59-D35005C1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5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3EB1E-A831-ED94-FBDF-938A2B1C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1E465-E3F6-015F-0873-BBDC99E0F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83819-50A4-0D21-0A0C-6C96F798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1131-4D24-45ED-A032-ACA52ADA42A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0BA03-0DA7-600A-CDA4-C7706AB3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278D4-3D69-6764-210C-1FB17BAC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66D7-A642-40A7-AC59-D35005C1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3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6D9B4B-55E4-0C84-BB45-566378EE5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13040-A066-3E7B-7E15-978D28110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FCCA-CC20-22C8-B7C1-00BAFCE6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1131-4D24-45ED-A032-ACA52ADA42A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C1532-91DC-0DBA-EC27-B8813A51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C42CC-6D8F-E351-A05B-7F7B7BB2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66D7-A642-40A7-AC59-D35005C1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6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4621-9D3B-4087-B044-AE675BB0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1236A-CF85-CA7C-E678-EDEEBB4D4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F5ABB-8989-EB16-EA32-6004BC34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1131-4D24-45ED-A032-ACA52ADA42A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BFCB5-6068-6801-C629-0CD2A52D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0777D-6E17-D091-46BB-1AA730BB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66D7-A642-40A7-AC59-D35005C1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8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05C8A-A73D-7EBD-00F1-E4F642D5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E8202-B6A6-3D20-09CC-488E13F5D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24BC6-188A-F6CA-1700-BA9FA1D9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1131-4D24-45ED-A032-ACA52ADA42A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120CD-8DCC-8A73-BBF2-62DFF086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8CF55-9B3C-544A-59BE-D053C504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66D7-A642-40A7-AC59-D35005C1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0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DAA27-7CE4-B120-2232-FDA4D2A5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23A1D-0812-63D7-F582-61BD585CA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07419-C8B5-4EEA-B996-74551755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1131-4D24-45ED-A032-ACA52ADA42A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BF258-B438-D0D2-F91B-0D1140F9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96953-4E1C-27ED-081C-8BA7EFB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66D7-A642-40A7-AC59-D35005C1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2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0B21-B103-B02D-4B06-DFE905964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6C3C-2614-98C8-D421-B02763F85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631A3-C5EE-7B82-CF84-52059CABF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9DF92-2E15-1839-BF8C-7788C1F2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1131-4D24-45ED-A032-ACA52ADA42A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845A7-5722-A776-02C4-9A5C8B9F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B0F1A-B96F-7C6F-971E-3068CBC7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66D7-A642-40A7-AC59-D35005C1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5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49A2-4D96-310E-9180-775FEB05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A4CF1-95D1-FCB3-159C-99AF0EE6A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57E7E-EA3D-7876-2129-927D0460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992D0-D008-E4C2-3F55-FBA79EC74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1698-B387-96ED-045F-A2CA7D567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1005F5-13EB-A42E-07F2-FD12B1A9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1131-4D24-45ED-A032-ACA52ADA42A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3E18BC-7590-5523-637B-83FEF8845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45D41-C329-EA16-4CC9-1B5B31C3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66D7-A642-40A7-AC59-D35005C1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4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646D-6DD9-79CD-A08D-3B563339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5F28B-D03D-EB3A-E7E0-BF42A987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1131-4D24-45ED-A032-ACA52ADA42A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BF554-E566-8122-E164-BE2D1A4A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7E086-E4EB-2CFD-23CC-469F9022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66D7-A642-40A7-AC59-D35005C1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7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51B0DF-01A6-05C7-8166-942890D4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1131-4D24-45ED-A032-ACA52ADA42A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5057BE-90BF-43A2-6001-A1D357B6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C5424-EB33-3661-1829-45D1FCE7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66D7-A642-40A7-AC59-D35005C1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6A85-9AE0-6DA0-FFB3-D39F6BC00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7A6B6-D2E1-CD95-A4C8-ADFB6A13B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ECD15-785C-FB70-80B7-97BBD7C6B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B2245-60A1-5990-77A6-C169ACB5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1131-4D24-45ED-A032-ACA52ADA42A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79649-B9EA-310F-CA76-E9CCC655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DF163-8EE1-CF88-A971-D2E5B8EA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66D7-A642-40A7-AC59-D35005C1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0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74C9A-D3E2-554C-905C-73A186B7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46329-0AB4-E233-404D-1E70F5AFD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89128-5755-2E35-4360-4BDC8FFA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F1B37-4B18-9D50-09D5-956D1678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1131-4D24-45ED-A032-ACA52ADA42A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10495-59DB-F48E-A74C-4D1E8BAF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85B20-BF0D-232C-111B-EB41958E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66D7-A642-40A7-AC59-D35005C1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2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E336F-6C6A-BA46-7E19-B507323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C72B8-32EB-81ED-D317-6EA2DC25D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FFBD-1E10-6F02-5E4F-9822D45CA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F11131-4D24-45ED-A032-ACA52ADA42A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15F3C-9EB2-B8A4-6781-9934495D4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6E4F4-32DC-DBF5-DB17-2D982921D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6366D7-A642-40A7-AC59-D35005C1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2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203F8-ABA8-6022-31CD-24C931119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US" sz="6600"/>
              <a:t>The Bethesda System for Reporting Cervical Cytology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E636E-5915-5157-5389-7BA7529F8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en-US"/>
              <a:t>A Guide for Pathologists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26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11294-8509-EEA3-C5AA-D20C9801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Atypical Squamous Cells (ASC)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30CE2-7718-D43F-72A1-780409CD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200" b="1"/>
              <a:t>ASC-US: Undetermined significance.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A9679D-0A8E-6F4F-F6DC-EBE1710E2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64" r="1090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92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11294-8509-EEA3-C5AA-D20C9801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Atypical Squamous Cells (ASC)</a:t>
            </a:r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30CE2-7718-D43F-72A1-780409CD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200" b="1"/>
              <a:t>ASC-H: Cannot exclude HSIL.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B34DA-F822-1AB2-BC0D-98E781B38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" r="21109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367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D5CE7-E864-FABA-44BC-A4319C09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Low-Grade Squamous Intraepithelial Lesion (LSIL)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136D7-13C5-7C64-0BBD-FD85845CD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Mild dysplasia/CIN 1.</a:t>
            </a:r>
          </a:p>
          <a:p>
            <a:r>
              <a:rPr lang="en-US" sz="2200"/>
              <a:t>Associated with HPV infection.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979E0A-43D6-D30F-D9E2-88BCF40FB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4" r="1395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614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41C40-CB44-6A43-FC22-A47F56ABA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High-Grade Squamous Intraepithelial Lesion (HSIL)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174D6-2F49-2BEB-1FA7-C5668AC16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Moderate to severe dysplasia/CIN 2, CIN 3.</a:t>
            </a:r>
          </a:p>
          <a:p>
            <a:r>
              <a:rPr lang="en-US" sz="2200"/>
              <a:t>Increased risk for progression to invasive cancer.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28233-D79B-A10E-E2D4-19898DDCA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89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5348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8A256-9295-EF8B-15AB-D7704876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Squamous Cell Carcinoma (SCC)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A74E4-C2DE-0D48-8EBB-2E6B059F9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Invasive squamous cell carcinoma.</a:t>
            </a:r>
          </a:p>
          <a:p>
            <a:r>
              <a:rPr lang="en-US" sz="2200"/>
              <a:t>Requires immediate clinical management.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332BA-E5B9-A943-D19A-148815603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96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3171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42F7E-69F6-CA4E-3885-58961708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Glandular Cell Abnormalities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5A854-C6DA-CC5E-1089-E1C9C974B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670097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dirty="0"/>
              <a:t>AGC: Atypical Glandular Cells.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BFC7C-7BC3-28F3-248A-9A0DA64D4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007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517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42F7E-69F6-CA4E-3885-58961708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Glandular Cell Abnormalities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5A854-C6DA-CC5E-1089-E1C9C974B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dirty="0"/>
              <a:t>AIS: Adenocarcinoma In Situ.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54A01-41AC-DB8D-0264-1B352D3BE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4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41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42F7E-69F6-CA4E-3885-58961708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Glandular Cell Abnormalities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5A854-C6DA-CC5E-1089-E1C9C974B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dirty="0"/>
              <a:t>Adenocarcinoma: Invasive glandular carcinoma.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86DD1C-A876-4ADD-C3FF-206A3F77A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09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91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4A84A-B603-2DB0-00B2-A54CDF37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Management Recommendations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6B0D8-EC67-0D8B-0815-17071A06E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Based on cytological findings and clinical guidelines.</a:t>
            </a:r>
          </a:p>
          <a:p>
            <a:r>
              <a:rPr lang="en-US" sz="2200"/>
              <a:t>Includes follow-up testing, colposcopy, and treatment.</a:t>
            </a:r>
          </a:p>
        </p:txBody>
      </p:sp>
    </p:spTree>
    <p:extLst>
      <p:ext uri="{BB962C8B-B14F-4D97-AF65-F5344CB8AC3E}">
        <p14:creationId xmlns:p14="http://schemas.microsoft.com/office/powerpoint/2010/main" val="1722264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41A4D-6B7A-3941-002B-C411DF0C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D07A7-30AE-E945-8279-251AEC0F3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The Bethesda System standardizes cervical cytology reporting.</a:t>
            </a:r>
          </a:p>
          <a:p>
            <a:r>
              <a:rPr lang="en-US" sz="2200"/>
              <a:t>Enhances communication between laboratories and clinicians.</a:t>
            </a:r>
          </a:p>
          <a:p>
            <a:r>
              <a:rPr lang="en-US" sz="2200"/>
              <a:t>Aids in the management and treatment of cervical abnormalities.</a:t>
            </a:r>
          </a:p>
        </p:txBody>
      </p:sp>
    </p:spTree>
    <p:extLst>
      <p:ext uri="{BB962C8B-B14F-4D97-AF65-F5344CB8AC3E}">
        <p14:creationId xmlns:p14="http://schemas.microsoft.com/office/powerpoint/2010/main" val="317879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C4927-B6BA-998A-13BA-5EDC00E1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 to the Bethesda System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1FBE9-B203-B674-3153-098F61F27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Standardized system for cervical cytology reporting.</a:t>
            </a:r>
          </a:p>
          <a:p>
            <a:r>
              <a:rPr lang="en-US" sz="2200"/>
              <a:t>Developed to provide uniform diagnostic terminology and enhance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413585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2E335-0737-AA4F-221D-4600A040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88764-75C1-F1D5-0874-2ABF97E9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Improve the clarity and consistency of cervical cytology reports.</a:t>
            </a:r>
          </a:p>
          <a:p>
            <a:r>
              <a:rPr lang="en-US" sz="2200"/>
              <a:t>Facilitate better patient management and follow-up.</a:t>
            </a:r>
          </a:p>
        </p:txBody>
      </p:sp>
    </p:spTree>
    <p:extLst>
      <p:ext uri="{BB962C8B-B14F-4D97-AF65-F5344CB8AC3E}">
        <p14:creationId xmlns:p14="http://schemas.microsoft.com/office/powerpoint/2010/main" val="413565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AD8A4-4B77-FBA3-F2D0-F3B51D4D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Adequacy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A290E-8B03-49EB-3FC7-0CEFD715A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/>
            <a:r>
              <a:rPr lang="en-US" sz="2200" b="1"/>
              <a:t>Satisfactory for evaluation</a:t>
            </a:r>
          </a:p>
          <a:p>
            <a:pPr marL="457200"/>
            <a:r>
              <a:rPr lang="en-US" sz="2200"/>
              <a:t>Adequate number of well visualized or preserved squamous or squamous metaplastic cells</a:t>
            </a:r>
          </a:p>
          <a:p>
            <a:pPr marL="457200"/>
            <a:r>
              <a:rPr lang="en-US" sz="2200"/>
              <a:t>Conventional smear: minimum of 8,000 to 12,000 cells</a:t>
            </a:r>
          </a:p>
          <a:p>
            <a:pPr marL="457200"/>
            <a:r>
              <a:rPr lang="en-US" sz="2200"/>
              <a:t>Liquid based preparation: minimum of 5,000 cells</a:t>
            </a:r>
          </a:p>
          <a:p>
            <a:pPr marL="457200"/>
            <a:r>
              <a:rPr lang="en-US" sz="2200"/>
              <a:t>Woman's postchemotherapy, radiotherapy, postmenopausal, atrophic changes or posthysterectomy may have &lt; 5,000 cells and be deemed adequate at laboratory's discretion (if &gt; 2,000 cells)</a:t>
            </a:r>
          </a:p>
          <a:p>
            <a:pPr marL="457200"/>
            <a:r>
              <a:rPr lang="en-US" sz="2200"/>
              <a:t>Exception: adequate if any abnormal cells are present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34849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AD8A4-4B77-FBA3-F2D0-F3B51D4D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Sample Adequacy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A290E-8B03-49EB-3FC7-0CEFD715A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/>
            <a:r>
              <a:rPr lang="en-US" sz="2200" b="1"/>
              <a:t>Quality indicators:</a:t>
            </a:r>
          </a:p>
          <a:p>
            <a:pPr lvl="1" fontAlgn="base"/>
            <a:r>
              <a:rPr lang="en-US" sz="2200" b="0" i="0">
                <a:effectLst/>
                <a:highlight>
                  <a:srgbClr val="FFFFFF"/>
                </a:highlight>
              </a:rPr>
              <a:t>Presence or absence of endocervical or transformation zone component</a:t>
            </a:r>
          </a:p>
          <a:p>
            <a:pPr lvl="1" fontAlgn="base"/>
            <a:r>
              <a:rPr lang="en-US" sz="2200" b="0" i="0">
                <a:effectLst/>
                <a:highlight>
                  <a:srgbClr val="FFFFFF"/>
                </a:highlight>
              </a:rPr>
              <a:t>At least 10 well preserved endocervical or metaplastic cells</a:t>
            </a:r>
          </a:p>
          <a:p>
            <a:pPr lvl="1" fontAlgn="base"/>
            <a:r>
              <a:rPr lang="en-US" sz="2200" b="0" i="0">
                <a:effectLst/>
                <a:highlight>
                  <a:srgbClr val="FFFFFF"/>
                </a:highlight>
              </a:rPr>
              <a:t>Absence of transformation zone does not necessitate repeat testing</a:t>
            </a:r>
          </a:p>
          <a:p>
            <a:pPr lvl="1"/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19568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927BE-FED3-F1D3-DAE7-41947F61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General Categorization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625C6-41C0-3211-205D-FE42370FF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Negative for Intraepithelial Lesion or Malignancy (NILM).</a:t>
            </a:r>
          </a:p>
          <a:p>
            <a:r>
              <a:rPr lang="en-US" sz="2200"/>
              <a:t>Epithelial Cell Abnormalities.</a:t>
            </a:r>
          </a:p>
          <a:p>
            <a:r>
              <a:rPr lang="en-US" sz="2200"/>
              <a:t>Other: Endometrial cells (in women = 45 years).</a:t>
            </a:r>
          </a:p>
        </p:txBody>
      </p:sp>
    </p:spTree>
    <p:extLst>
      <p:ext uri="{BB962C8B-B14F-4D97-AF65-F5344CB8AC3E}">
        <p14:creationId xmlns:p14="http://schemas.microsoft.com/office/powerpoint/2010/main" val="72733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E4E4-4F9E-6930-3264-9C09F640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NILM (Negative for Intraepithelial Lesion or Malignancy)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53379-3234-AA62-960B-A58F96BB3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83" r="1" b="2517"/>
          <a:stretch/>
        </p:blipFill>
        <p:spPr>
          <a:xfrm rot="5400000">
            <a:off x="-381000" y="381000"/>
            <a:ext cx="6858000" cy="6096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501DC-4FB8-30ED-F374-7D85376CF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878" y="2533476"/>
            <a:ext cx="4491820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No evidence of intraepithelial lesion or malignancy.</a:t>
            </a:r>
          </a:p>
          <a:p>
            <a:r>
              <a:rPr lang="en-US" sz="2000"/>
              <a:t>Includes benign cellular changes such as reactive and reparative changes.</a:t>
            </a:r>
          </a:p>
        </p:txBody>
      </p:sp>
    </p:spTree>
    <p:extLst>
      <p:ext uri="{BB962C8B-B14F-4D97-AF65-F5344CB8AC3E}">
        <p14:creationId xmlns:p14="http://schemas.microsoft.com/office/powerpoint/2010/main" val="168550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2BA19-02A5-5906-0531-42552C9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Epithelial Cell Abnormalities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CA2F6-F0F1-803D-DAE7-2F6BFEAD3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Classified as Squamous or Glandular.</a:t>
            </a:r>
          </a:p>
          <a:p>
            <a:r>
              <a:rPr lang="en-US" sz="2200"/>
              <a:t>Squamous: ASC, LSIL, HSIL, SCC.</a:t>
            </a:r>
          </a:p>
          <a:p>
            <a:r>
              <a:rPr lang="en-US" sz="2200"/>
              <a:t>Glandular: AGC, AIS, Adenocarcinoma.</a:t>
            </a:r>
          </a:p>
        </p:txBody>
      </p:sp>
    </p:spTree>
    <p:extLst>
      <p:ext uri="{BB962C8B-B14F-4D97-AF65-F5344CB8AC3E}">
        <p14:creationId xmlns:p14="http://schemas.microsoft.com/office/powerpoint/2010/main" val="144465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7CA480-AA49-F826-D7BD-D94741697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Squamous Cell Abnormalities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997D1-3671-AEED-D2A4-8D12C083F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6418" y="552091"/>
            <a:ext cx="6722829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/>
              <a:t>ASC: Atypical Squamous Cells.</a:t>
            </a:r>
          </a:p>
          <a:p>
            <a:r>
              <a:rPr lang="en-US" sz="2200" dirty="0"/>
              <a:t>LSIL: Low-Grade Squamous Intraepithelial Lesion.</a:t>
            </a:r>
          </a:p>
          <a:p>
            <a:r>
              <a:rPr lang="en-US" sz="2200" dirty="0"/>
              <a:t>HSIL: High-Grade Squamous Intraepithelial Lesion.</a:t>
            </a:r>
          </a:p>
          <a:p>
            <a:r>
              <a:rPr lang="en-US" sz="2200" dirty="0"/>
              <a:t>SCC: Squamous Cell Carcinoma.</a:t>
            </a:r>
          </a:p>
        </p:txBody>
      </p:sp>
    </p:spTree>
    <p:extLst>
      <p:ext uri="{BB962C8B-B14F-4D97-AF65-F5344CB8AC3E}">
        <p14:creationId xmlns:p14="http://schemas.microsoft.com/office/powerpoint/2010/main" val="179091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420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The Bethesda System for Reporting Cervical Cytology</vt:lpstr>
      <vt:lpstr>Introduction to the Bethesda System</vt:lpstr>
      <vt:lpstr>Objectives</vt:lpstr>
      <vt:lpstr>Sample Adequacy</vt:lpstr>
      <vt:lpstr>Sample Adequacy</vt:lpstr>
      <vt:lpstr>General Categorization</vt:lpstr>
      <vt:lpstr>NILM (Negative for Intraepithelial Lesion or Malignancy)</vt:lpstr>
      <vt:lpstr>Epithelial Cell Abnormalities</vt:lpstr>
      <vt:lpstr>Squamous Cell Abnormalities</vt:lpstr>
      <vt:lpstr>Atypical Squamous Cells (ASC)</vt:lpstr>
      <vt:lpstr>Atypical Squamous Cells (ASC)</vt:lpstr>
      <vt:lpstr>Low-Grade Squamous Intraepithelial Lesion (LSIL)</vt:lpstr>
      <vt:lpstr>High-Grade Squamous Intraepithelial Lesion (HSIL)</vt:lpstr>
      <vt:lpstr>Squamous Cell Carcinoma (SCC)</vt:lpstr>
      <vt:lpstr>Glandular Cell Abnormalities</vt:lpstr>
      <vt:lpstr>Glandular Cell Abnormalities</vt:lpstr>
      <vt:lpstr>Glandular Cell Abnormalities</vt:lpstr>
      <vt:lpstr>Management Recommendations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Abdulbasit Andijany</dc:creator>
  <cp:lastModifiedBy>Abdulbasit Andijany</cp:lastModifiedBy>
  <cp:revision>1</cp:revision>
  <dcterms:created xsi:type="dcterms:W3CDTF">2024-06-18T14:58:07Z</dcterms:created>
  <dcterms:modified xsi:type="dcterms:W3CDTF">2024-06-18T15:19:37Z</dcterms:modified>
</cp:coreProperties>
</file>